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charset="0"/>
      <p:regular r:id="rId14"/>
      <p:bold r:id="rId15"/>
    </p:embeddedFont>
    <p:embeddedFont>
      <p:font typeface="Tuffy-TTF" panose="020B0603060100000000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21"/>
    <a:srgbClr val="5DB8B1"/>
    <a:srgbClr val="18A0DB"/>
    <a:srgbClr val="F39813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/>
              <a:t>I can discuss things I am thankful for and I can focus on the things I do have, rather than the things I do not have.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name things I am thankful for.</a:t>
            </a:r>
          </a:p>
          <a:p>
            <a:r>
              <a:rPr lang="en-GB" dirty="0">
                <a:latin typeface="Twinkl" pitchFamily="50" charset="0"/>
              </a:rPr>
              <a:t>I can show my gratitude in different ways.  </a:t>
            </a:r>
          </a:p>
          <a:p>
            <a:r>
              <a:rPr lang="en-GB" dirty="0">
                <a:latin typeface="Twinkl" pitchFamily="50" charset="0"/>
              </a:rPr>
              <a:t>I understand that being thankful makes me and others happy.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Saying Thank You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55650" y="1581150"/>
            <a:ext cx="7632700" cy="446088"/>
            <a:chOff x="755576" y="1581804"/>
            <a:chExt cx="7632848" cy="444967"/>
          </a:xfrm>
        </p:grpSpPr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29B3DA29-0667-431C-9B47-55C82B0C1EBE}"/>
                </a:ext>
              </a:extLst>
            </p:cNvPr>
            <p:cNvSpPr/>
            <p:nvPr/>
          </p:nvSpPr>
          <p:spPr>
            <a:xfrm>
              <a:off x="755576" y="1581804"/>
              <a:ext cx="7632848" cy="444967"/>
            </a:xfrm>
            <a:prstGeom prst="roundRect">
              <a:avLst>
                <a:gd name="adj" fmla="val 21446"/>
              </a:avLst>
            </a:prstGeom>
            <a:solidFill>
              <a:srgbClr val="FFC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TextBox 2"/>
            <p:cNvSpPr txBox="1">
              <a:spLocks noChangeArrowheads="1"/>
            </p:cNvSpPr>
            <p:nvPr/>
          </p:nvSpPr>
          <p:spPr bwMode="auto">
            <a:xfrm>
              <a:off x="894566" y="1628775"/>
              <a:ext cx="7272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When was the last time you said thank you?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55650" y="2312988"/>
            <a:ext cx="7632700" cy="446087"/>
            <a:chOff x="755576" y="2313521"/>
            <a:chExt cx="7632848" cy="444967"/>
          </a:xfrm>
        </p:grpSpPr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id="{632B51C3-ED5D-4D23-8E48-A9798704C06F}"/>
                </a:ext>
              </a:extLst>
            </p:cNvPr>
            <p:cNvSpPr/>
            <p:nvPr/>
          </p:nvSpPr>
          <p:spPr>
            <a:xfrm>
              <a:off x="755576" y="2313521"/>
              <a:ext cx="7632848" cy="444967"/>
            </a:xfrm>
            <a:prstGeom prst="roundRect">
              <a:avLst>
                <a:gd name="adj" fmla="val 21446"/>
              </a:avLst>
            </a:prstGeom>
            <a:solidFill>
              <a:srgbClr val="FFC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TextBox 3"/>
            <p:cNvSpPr txBox="1">
              <a:spLocks noChangeArrowheads="1"/>
            </p:cNvSpPr>
            <p:nvPr/>
          </p:nvSpPr>
          <p:spPr bwMode="auto">
            <a:xfrm>
              <a:off x="894566" y="2351062"/>
              <a:ext cx="72723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Why do we say thank you?</a:t>
              </a:r>
            </a:p>
          </p:txBody>
        </p:sp>
      </p:grp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890588" y="4292600"/>
            <a:ext cx="33542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Saying thank you makes us and the other person feel good!</a:t>
            </a:r>
          </a:p>
        </p:txBody>
      </p:sp>
      <p:pic>
        <p:nvPicPr>
          <p:cNvPr id="31" name="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peech Bubble: Oval 3">
            <a:extLst>
              <a:ext uri="{FF2B5EF4-FFF2-40B4-BE49-F238E27FC236}">
                <a16:creationId xmlns:a16="http://schemas.microsoft.com/office/drawing/2014/main" id="{E46A9EEE-21BF-4A56-BE21-7428F1BB2782}"/>
              </a:ext>
            </a:extLst>
          </p:cNvPr>
          <p:cNvSpPr/>
          <p:nvPr/>
        </p:nvSpPr>
        <p:spPr>
          <a:xfrm>
            <a:off x="5532911" y="2345764"/>
            <a:ext cx="1916112" cy="1320800"/>
          </a:xfrm>
          <a:prstGeom prst="wedgeEllipseCallout">
            <a:avLst>
              <a:gd name="adj1" fmla="val -28593"/>
              <a:gd name="adj2" fmla="val 63461"/>
            </a:avLst>
          </a:prstGeom>
          <a:solidFill>
            <a:schemeClr val="bg1"/>
          </a:solidFill>
          <a:ln w="19050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48" y="3315759"/>
            <a:ext cx="4085439" cy="27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Being Grateful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6B8A917F-6FA0-40E4-AA36-A11DE14720BF}"/>
              </a:ext>
            </a:extLst>
          </p:cNvPr>
          <p:cNvSpPr/>
          <p:nvPr/>
        </p:nvSpPr>
        <p:spPr>
          <a:xfrm>
            <a:off x="849313" y="2101850"/>
            <a:ext cx="3449637" cy="2374900"/>
          </a:xfrm>
          <a:prstGeom prst="roundRect">
            <a:avLst>
              <a:gd name="adj" fmla="val 5052"/>
            </a:avLst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3049C76B-D6E1-41E6-BCCC-6A75E9F63185}"/>
              </a:ext>
            </a:extLst>
          </p:cNvPr>
          <p:cNvSpPr/>
          <p:nvPr/>
        </p:nvSpPr>
        <p:spPr>
          <a:xfrm>
            <a:off x="4800600" y="3646488"/>
            <a:ext cx="3449638" cy="2376487"/>
          </a:xfrm>
          <a:prstGeom prst="roundRect">
            <a:avLst>
              <a:gd name="adj" fmla="val 5052"/>
            </a:avLst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893763" y="1470025"/>
            <a:ext cx="727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does being grateful mean?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649788" y="2220913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Being grateful (or thankful) means that you appreciate things you have in your life, including the people you have around you.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755650" y="4595813"/>
            <a:ext cx="367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If you appreciate things, it means you are pleased when you think of all the things you have and you realise how lucky you are.</a:t>
            </a:r>
          </a:p>
        </p:txBody>
      </p:sp>
      <p:pic>
        <p:nvPicPr>
          <p:cNvPr id="34" name="Whol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20913"/>
            <a:ext cx="32051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3765550"/>
            <a:ext cx="32067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2945" y="1473201"/>
            <a:ext cx="6568579" cy="565324"/>
          </a:xfrm>
          <a:prstGeom prst="roundRect">
            <a:avLst/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Being Grateful</a:t>
            </a:r>
          </a:p>
        </p:txBody>
      </p:sp>
      <p:pic>
        <p:nvPicPr>
          <p:cNvPr id="20" name="Whol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023938" y="1569353"/>
            <a:ext cx="708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How can we be grateful, or thankful, towards others?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FB56AF-9866-4744-AC1F-11ABD77C5A19}"/>
              </a:ext>
            </a:extLst>
          </p:cNvPr>
          <p:cNvSpPr/>
          <p:nvPr/>
        </p:nvSpPr>
        <p:spPr bwMode="auto">
          <a:xfrm>
            <a:off x="5116513" y="2405062"/>
            <a:ext cx="1776412" cy="1655762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334125" y="4181475"/>
            <a:ext cx="1776413" cy="1835150"/>
            <a:chOff x="6334124" y="4181802"/>
            <a:chExt cx="1776414" cy="183449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133B4A5-C0C7-465E-9926-D20F8D505480}"/>
                </a:ext>
              </a:extLst>
            </p:cNvPr>
            <p:cNvSpPr/>
            <p:nvPr/>
          </p:nvSpPr>
          <p:spPr>
            <a:xfrm>
              <a:off x="6334124" y="4359539"/>
              <a:ext cx="1776414" cy="1656761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798" y="4181802"/>
              <a:ext cx="1420692" cy="172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9B4C3B76-5646-43B7-91DE-D1E7662C1E70}"/>
              </a:ext>
            </a:extLst>
          </p:cNvPr>
          <p:cNvSpPr/>
          <p:nvPr/>
        </p:nvSpPr>
        <p:spPr bwMode="auto">
          <a:xfrm>
            <a:off x="935038" y="4365625"/>
            <a:ext cx="1776412" cy="1655763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678238" y="4133850"/>
            <a:ext cx="1828800" cy="1858963"/>
            <a:chOff x="3679030" y="4133876"/>
            <a:chExt cx="1827503" cy="185912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E20A2F-AB1A-4D04-B77E-96819EB57419}"/>
                </a:ext>
              </a:extLst>
            </p:cNvPr>
            <p:cNvSpPr/>
            <p:nvPr/>
          </p:nvSpPr>
          <p:spPr>
            <a:xfrm>
              <a:off x="3679030" y="4294228"/>
              <a:ext cx="1776739" cy="1655902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9860" y="4133876"/>
              <a:ext cx="1826673" cy="185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2139950" y="2341022"/>
            <a:ext cx="1776413" cy="1773777"/>
            <a:chOff x="2139950" y="2341022"/>
            <a:chExt cx="1776413" cy="17737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0C8D86-E6AF-4124-A356-64783603CBD3}"/>
                </a:ext>
              </a:extLst>
            </p:cNvPr>
            <p:cNvSpPr/>
            <p:nvPr/>
          </p:nvSpPr>
          <p:spPr bwMode="auto">
            <a:xfrm>
              <a:off x="2139950" y="2457449"/>
              <a:ext cx="1776413" cy="1657350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078" y="2341022"/>
              <a:ext cx="1504240" cy="177377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2" y="4589695"/>
            <a:ext cx="1672646" cy="1505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64" y="2433477"/>
            <a:ext cx="1537509" cy="16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9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2945" y="1473201"/>
            <a:ext cx="6568579" cy="565324"/>
          </a:xfrm>
          <a:prstGeom prst="roundRect">
            <a:avLst/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Being Grateful</a:t>
            </a:r>
          </a:p>
        </p:txBody>
      </p:sp>
      <p:pic>
        <p:nvPicPr>
          <p:cNvPr id="20" name="Whol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023938" y="1571713"/>
            <a:ext cx="708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How can we be grateful, or thankful, for what we have?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976313" y="5157788"/>
            <a:ext cx="1944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can enjoy what we have;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3484563" y="2449513"/>
            <a:ext cx="2165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can think about those who are not as lucky as we are;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6142038" y="5157788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can look after what we have.</a:t>
            </a:r>
          </a:p>
        </p:txBody>
      </p:sp>
      <p:sp>
        <p:nvSpPr>
          <p:cNvPr id="35" name="Rectangle: Rounded Corners 12">
            <a:extLst>
              <a:ext uri="{FF2B5EF4-FFF2-40B4-BE49-F238E27FC236}">
                <a16:creationId xmlns:a16="http://schemas.microsoft.com/office/drawing/2014/main" id="{007AE501-B66C-491D-BDB3-CCD8B59998FC}"/>
              </a:ext>
            </a:extLst>
          </p:cNvPr>
          <p:cNvSpPr/>
          <p:nvPr/>
        </p:nvSpPr>
        <p:spPr bwMode="auto">
          <a:xfrm>
            <a:off x="823913" y="2536825"/>
            <a:ext cx="2243137" cy="2243138"/>
          </a:xfrm>
          <a:prstGeom prst="roundRect">
            <a:avLst>
              <a:gd name="adj" fmla="val 8597"/>
            </a:avLst>
          </a:prstGeom>
          <a:solidFill>
            <a:srgbClr val="5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Rectangle: Rounded Corners 20">
            <a:extLst>
              <a:ext uri="{FF2B5EF4-FFF2-40B4-BE49-F238E27FC236}">
                <a16:creationId xmlns:a16="http://schemas.microsoft.com/office/drawing/2014/main" id="{A1C6C5C6-B516-4F75-8439-73435632BCFF}"/>
              </a:ext>
            </a:extLst>
          </p:cNvPr>
          <p:cNvSpPr/>
          <p:nvPr/>
        </p:nvSpPr>
        <p:spPr bwMode="auto">
          <a:xfrm>
            <a:off x="3425825" y="3678238"/>
            <a:ext cx="2243138" cy="2243137"/>
          </a:xfrm>
          <a:prstGeom prst="roundRect">
            <a:avLst>
              <a:gd name="adj" fmla="val 8597"/>
            </a:avLst>
          </a:prstGeom>
          <a:solidFill>
            <a:srgbClr val="5D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20" y="2592696"/>
            <a:ext cx="1934815" cy="2131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93" y="3732852"/>
            <a:ext cx="1304773" cy="2133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28" y="3023733"/>
            <a:ext cx="2432744" cy="1755981"/>
          </a:xfrm>
          <a:prstGeom prst="roundRect">
            <a:avLst>
              <a:gd name="adj" fmla="val 13438"/>
            </a:avLst>
          </a:prstGeom>
        </p:spPr>
      </p:pic>
    </p:spTree>
    <p:extLst>
      <p:ext uri="{BB962C8B-B14F-4D97-AF65-F5344CB8AC3E}">
        <p14:creationId xmlns:p14="http://schemas.microsoft.com/office/powerpoint/2010/main" val="12329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3" grpId="0"/>
      <p:bldP spid="35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Thankful People are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Happy People</a:t>
            </a:r>
          </a:p>
        </p:txBody>
      </p:sp>
      <p:pic>
        <p:nvPicPr>
          <p:cNvPr id="20" name="Whol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282945" y="1981731"/>
            <a:ext cx="6568579" cy="565324"/>
          </a:xfrm>
          <a:prstGeom prst="roundRect">
            <a:avLst/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23938" y="2080243"/>
            <a:ext cx="708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How can being thankful make you happy?</a:t>
            </a: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3E27A0C5-F537-43DE-9F6A-B36DF97ADE68}"/>
              </a:ext>
            </a:extLst>
          </p:cNvPr>
          <p:cNvSpPr/>
          <p:nvPr/>
        </p:nvSpPr>
        <p:spPr>
          <a:xfrm>
            <a:off x="827088" y="2708274"/>
            <a:ext cx="7421562" cy="3289853"/>
          </a:xfrm>
          <a:prstGeom prst="roundRect">
            <a:avLst>
              <a:gd name="adj" fmla="val 9247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90" y="2858281"/>
            <a:ext cx="2368439" cy="3139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02" y="2831283"/>
            <a:ext cx="2752481" cy="31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5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Thankful People are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Happy People</a:t>
            </a:r>
          </a:p>
        </p:txBody>
      </p:sp>
      <p:pic>
        <p:nvPicPr>
          <p:cNvPr id="20" name="Whol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9763" y="3376502"/>
            <a:ext cx="7864475" cy="874712"/>
            <a:chOff x="639626" y="3053875"/>
            <a:chExt cx="7864747" cy="837826"/>
          </a:xfrm>
        </p:grpSpPr>
        <p:sp>
          <p:nvSpPr>
            <p:cNvPr id="10" name="Rectangle: Rounded Corners 14">
              <a:extLst>
                <a:ext uri="{FF2B5EF4-FFF2-40B4-BE49-F238E27FC236}">
                  <a16:creationId xmlns:a16="http://schemas.microsoft.com/office/drawing/2014/main" id="{83E7677A-206E-47F9-B083-124DE97CF0A9}"/>
                </a:ext>
              </a:extLst>
            </p:cNvPr>
            <p:cNvSpPr/>
            <p:nvPr/>
          </p:nvSpPr>
          <p:spPr>
            <a:xfrm>
              <a:off x="639626" y="3053875"/>
              <a:ext cx="7864747" cy="804374"/>
            </a:xfrm>
            <a:prstGeom prst="roundRect">
              <a:avLst>
                <a:gd name="adj" fmla="val 12553"/>
              </a:avLst>
            </a:prstGeom>
            <a:solidFill>
              <a:srgbClr val="FFC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755517" y="3118962"/>
              <a:ext cx="6264839" cy="772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If we focus on the things we have and think how lucky we are, we will feel good, because this is a positive thought.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39763" y="1906477"/>
            <a:ext cx="7864475" cy="531812"/>
            <a:chOff x="639626" y="1515376"/>
            <a:chExt cx="7864747" cy="53327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087E7AB-1578-4A2E-8887-A8726E6E112A}"/>
                </a:ext>
              </a:extLst>
            </p:cNvPr>
            <p:cNvSpPr/>
            <p:nvPr/>
          </p:nvSpPr>
          <p:spPr>
            <a:xfrm>
              <a:off x="639626" y="1515376"/>
              <a:ext cx="7864747" cy="531679"/>
            </a:xfrm>
            <a:prstGeom prst="roundRect">
              <a:avLst>
                <a:gd name="adj" fmla="val 19166"/>
              </a:avLst>
            </a:prstGeom>
            <a:solidFill>
              <a:srgbClr val="FFC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TextBox 2"/>
            <p:cNvSpPr txBox="1">
              <a:spLocks noChangeArrowheads="1"/>
            </p:cNvSpPr>
            <p:nvPr/>
          </p:nvSpPr>
          <p:spPr bwMode="auto">
            <a:xfrm>
              <a:off x="755518" y="1552575"/>
              <a:ext cx="5769688" cy="49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If we think positive thoughts, we feel happier.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39763" y="2628789"/>
            <a:ext cx="7864475" cy="542925"/>
            <a:chOff x="639626" y="2080910"/>
            <a:chExt cx="7864747" cy="542922"/>
          </a:xfrm>
        </p:grpSpPr>
        <p:sp>
          <p:nvSpPr>
            <p:cNvPr id="19" name="Rectangle: Rounded Corners 13">
              <a:extLst>
                <a:ext uri="{FF2B5EF4-FFF2-40B4-BE49-F238E27FC236}">
                  <a16:creationId xmlns:a16="http://schemas.microsoft.com/office/drawing/2014/main" id="{2501CC07-6DFB-45C3-ADB8-477FB951BC22}"/>
                </a:ext>
              </a:extLst>
            </p:cNvPr>
            <p:cNvSpPr/>
            <p:nvPr/>
          </p:nvSpPr>
          <p:spPr>
            <a:xfrm>
              <a:off x="639626" y="2080910"/>
              <a:ext cx="7864747" cy="542922"/>
            </a:xfrm>
            <a:prstGeom prst="roundRect">
              <a:avLst>
                <a:gd name="adj" fmla="val 19166"/>
              </a:avLst>
            </a:prstGeom>
            <a:solidFill>
              <a:srgbClr val="FFC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755518" y="2113081"/>
              <a:ext cx="5769688" cy="49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If we think negative thoughts, we don’t feel so good.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35000" y="4581525"/>
            <a:ext cx="7864475" cy="814388"/>
            <a:chOff x="634544" y="4467616"/>
            <a:chExt cx="7864747" cy="813063"/>
          </a:xfrm>
        </p:grpSpPr>
        <p:sp>
          <p:nvSpPr>
            <p:cNvPr id="24" name="Rectangle: Rounded Corners 15">
              <a:extLst>
                <a:ext uri="{FF2B5EF4-FFF2-40B4-BE49-F238E27FC236}">
                  <a16:creationId xmlns:a16="http://schemas.microsoft.com/office/drawing/2014/main" id="{947ED27E-449A-4BE0-BC95-11444B6BBE0C}"/>
                </a:ext>
              </a:extLst>
            </p:cNvPr>
            <p:cNvSpPr/>
            <p:nvPr/>
          </p:nvSpPr>
          <p:spPr>
            <a:xfrm>
              <a:off x="634544" y="4467616"/>
              <a:ext cx="7864747" cy="803553"/>
            </a:xfrm>
            <a:prstGeom prst="roundRect">
              <a:avLst>
                <a:gd name="adj" fmla="val 12553"/>
              </a:avLst>
            </a:prstGeom>
            <a:solidFill>
              <a:srgbClr val="5DB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1184853" y="4509465"/>
              <a:ext cx="7086600" cy="77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If we think about all the things we don’t have, we will feel miserable all the time, as this is a negative thought.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77" y="1842129"/>
            <a:ext cx="1959673" cy="2436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" y="4167063"/>
            <a:ext cx="1332313" cy="21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+mn-lt"/>
              </a:rPr>
              <a:t>Thankful People are</a:t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Happy People</a:t>
            </a:r>
          </a:p>
        </p:txBody>
      </p:sp>
      <p:pic>
        <p:nvPicPr>
          <p:cNvPr id="29" name="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CEE654E9-5644-4860-B8EF-F2092EF09EB5}"/>
              </a:ext>
            </a:extLst>
          </p:cNvPr>
          <p:cNvSpPr/>
          <p:nvPr/>
        </p:nvSpPr>
        <p:spPr>
          <a:xfrm>
            <a:off x="792163" y="2605483"/>
            <a:ext cx="7559675" cy="2159000"/>
          </a:xfrm>
          <a:prstGeom prst="roundRect">
            <a:avLst>
              <a:gd name="adj" fmla="val 9220"/>
            </a:avLst>
          </a:prstGeom>
          <a:solidFill>
            <a:schemeClr val="bg1"/>
          </a:solidFill>
          <a:ln w="28575">
            <a:solidFill>
              <a:srgbClr val="FFC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254125" y="2776933"/>
            <a:ext cx="66262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Happiness isn’t about getting what you want all the time.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It’s about loving what you have and being grateful for it.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282945" y="1981731"/>
            <a:ext cx="6568579" cy="565324"/>
          </a:xfrm>
          <a:prstGeom prst="roundRect">
            <a:avLst/>
          </a:prstGeom>
          <a:solidFill>
            <a:srgbClr val="FFC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1023938" y="2080243"/>
            <a:ext cx="708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Think carefully about this quote…</a:t>
            </a:r>
          </a:p>
        </p:txBody>
      </p:sp>
    </p:spTree>
    <p:extLst>
      <p:ext uri="{BB962C8B-B14F-4D97-AF65-F5344CB8AC3E}">
        <p14:creationId xmlns:p14="http://schemas.microsoft.com/office/powerpoint/2010/main" val="6860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CChildreninNeed_PowerPoint.pptx" id="{E21155D3-A451-476E-A429-5D1A80FD66E8}" vid="{235A6EF2-33BB-4B1B-A143-FE3F975D7D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BBCChildreninNeed_PowerPoint</Template>
  <TotalTime>26</TotalTime>
  <Words>346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Arial</vt:lpstr>
      <vt:lpstr>Tuffy-TTF</vt:lpstr>
      <vt:lpstr>Twinkl</vt:lpstr>
      <vt:lpstr>Calibri</vt:lpstr>
      <vt:lpstr>Office Theme</vt:lpstr>
      <vt:lpstr>PowerPoint Presentation</vt:lpstr>
      <vt:lpstr>PowerPoint Presentation</vt:lpstr>
      <vt:lpstr>Saying Thank You</vt:lpstr>
      <vt:lpstr>Being Grateful</vt:lpstr>
      <vt:lpstr>Being Grateful</vt:lpstr>
      <vt:lpstr>Being Grateful</vt:lpstr>
      <vt:lpstr>Thankful People are Happy People</vt:lpstr>
      <vt:lpstr>Thankful People are Happy People</vt:lpstr>
      <vt:lpstr>Thankful People are Happy People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Jackie Mayvers</cp:lastModifiedBy>
  <cp:revision>4</cp:revision>
  <dcterms:created xsi:type="dcterms:W3CDTF">2019-09-27T12:31:08Z</dcterms:created>
  <dcterms:modified xsi:type="dcterms:W3CDTF">2024-12-17T14:35:09Z</dcterms:modified>
</cp:coreProperties>
</file>